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7"/>
  </p:notesMasterIdLst>
  <p:sldIdLst>
    <p:sldId id="258" r:id="rId2"/>
    <p:sldId id="512" r:id="rId3"/>
    <p:sldId id="596" r:id="rId4"/>
    <p:sldId id="590" r:id="rId5"/>
    <p:sldId id="600" r:id="rId6"/>
    <p:sldId id="579" r:id="rId7"/>
    <p:sldId id="601" r:id="rId8"/>
    <p:sldId id="581" r:id="rId9"/>
    <p:sldId id="591" r:id="rId10"/>
    <p:sldId id="582" r:id="rId11"/>
    <p:sldId id="602" r:id="rId12"/>
    <p:sldId id="583" r:id="rId13"/>
    <p:sldId id="597" r:id="rId14"/>
    <p:sldId id="599" r:id="rId15"/>
    <p:sldId id="603" r:id="rId16"/>
    <p:sldId id="584" r:id="rId17"/>
    <p:sldId id="585" r:id="rId18"/>
    <p:sldId id="586" r:id="rId19"/>
    <p:sldId id="592" r:id="rId20"/>
    <p:sldId id="593" r:id="rId21"/>
    <p:sldId id="594" r:id="rId22"/>
    <p:sldId id="595" r:id="rId23"/>
    <p:sldId id="587" r:id="rId24"/>
    <p:sldId id="588" r:id="rId25"/>
    <p:sldId id="589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16"/>
    <p:restoredTop sz="88526"/>
  </p:normalViewPr>
  <p:slideViewPr>
    <p:cSldViewPr snapToGrid="0">
      <p:cViewPr>
        <p:scale>
          <a:sx n="61" d="100"/>
          <a:sy n="61" d="100"/>
        </p:scale>
        <p:origin x="920" y="104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6BF2B-4B72-91BE-6812-741F92C48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98C7CD-D6C2-1914-5568-AFD31F6BE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6933FF-69F2-7B8F-B310-D274EDCE1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9BBA49-65A2-0D35-76D4-8B60790E0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838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FE568-60C4-7D1F-4873-8305AA6AA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03EC3C-B8E4-EF46-A399-0E6B7C0A2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C8027-1DA5-1589-26EE-EB5294808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589CB6-D365-90BA-A88C-2C7A066C0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40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04A8-495A-93D9-DC33-E4895684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C32404-1244-8E23-75AA-006E73C85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086D78-B975-009F-DFFA-2241C89E2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636F88-3246-062A-DE2A-4BD7C1253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545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53B2-CB62-AAEF-024B-69B131F0F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3D5B43-4727-02C5-AFFD-BA9980008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A2FBCB-4149-AD13-7C7C-B57715E54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BE06CE-67FB-0D76-CBCA-17C59A7A0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9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23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木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510423E-25F3-D1BD-4DF0-5AB6C7E99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8048"/>
            <a:ext cx="8875790" cy="591995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7/22)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853880" y="4996818"/>
            <a:ext cx="2049878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3B50F03-BFE8-BA9E-2B7E-43C2ACCEBA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BF8A9D38-5FDA-B985-93ED-83AB992B069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E17C5-61D4-DC1D-0F0C-394C692C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8E55D6-0FC5-7BEC-5FC3-783A0B0C4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E522684-A49A-1852-7AD7-1AFC92C92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7/22)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A416B83-9E70-A439-BBC1-1ADDB5E50FCE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9F180B4-836D-094E-A827-10A91CED42D1}"/>
              </a:ext>
            </a:extLst>
          </p:cNvPr>
          <p:cNvSpPr txBox="1"/>
          <p:nvPr/>
        </p:nvSpPr>
        <p:spPr>
          <a:xfrm>
            <a:off x="8853880" y="4996818"/>
            <a:ext cx="2698040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エラーバーの範囲内で推移している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492BD2-9C1B-C788-7D13-8C30EEA2DB9A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F865B034-C28D-26C9-3C5F-02896FDAAEA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19D0AF20-04DA-77DC-4058-ADAB8950150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946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EC77A3B-D4A6-5A8A-A19B-8A2E6D77F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4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7/22)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046936" y="5096643"/>
            <a:ext cx="4659699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メソ解析はやはり小さめに出ている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1B39020F-8054-0379-265C-67C7CEB7F8C8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E7879935-7282-358F-B606-F794E89AD02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4FCBFFA-FACB-4142-F7D3-AFCA908DB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6" y="932328"/>
            <a:ext cx="8585352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7/12–22)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8584963" y="4634866"/>
            <a:ext cx="3482297" cy="113877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585349" y="2565323"/>
            <a:ext cx="3478645" cy="147732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B6198D4-FEE8-6012-20A2-F1C5B4CEAAD8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A6AE75B7-D705-2B0B-DF9E-AEF9954C595A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4048DC79-6FF3-0C37-7AA2-CF2FC2760DF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29292C7D-53A6-5643-B5EE-EA0CE2D503C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8110744-FB3F-AD09-41A1-0CAB6C93389F}"/>
              </a:ext>
            </a:extLst>
          </p:cNvPr>
          <p:cNvSpPr txBox="1"/>
          <p:nvPr/>
        </p:nvSpPr>
        <p:spPr>
          <a:xfrm>
            <a:off x="8589001" y="1470804"/>
            <a:ext cx="3478645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赤プロットのうち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該当するものは</a:t>
            </a:r>
            <a:r>
              <a:rPr lang="ja-JP" altLang="en-US" b="1">
                <a:solidFill>
                  <a:srgbClr val="FF0000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★</a:t>
            </a:r>
            <a:r>
              <a:rPr lang="ja-JP" altLang="en-US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で強調した</a:t>
            </a:r>
            <a:endParaRPr lang="en-US" altLang="ja-JP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BF07B13-4433-7EA2-C4F4-A20A6472D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7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7/12–22)</a:t>
            </a:r>
            <a:endParaRPr kumimoji="1" lang="ja-JP" altLang="en-US" sz="36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D3C146-D985-A167-BBE5-CCDACD197725}"/>
              </a:ext>
            </a:extLst>
          </p:cNvPr>
          <p:cNvSpPr txBox="1"/>
          <p:nvPr/>
        </p:nvSpPr>
        <p:spPr>
          <a:xfrm>
            <a:off x="12526" y="95424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E2E7A7-BE73-9D4C-6B43-7C098DFBDE3D}"/>
              </a:ext>
            </a:extLst>
          </p:cNvPr>
          <p:cNvSpPr/>
          <p:nvPr/>
        </p:nvSpPr>
        <p:spPr>
          <a:xfrm>
            <a:off x="7799106" y="1029801"/>
            <a:ext cx="4268540" cy="373920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|MA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F14442A-CAEA-86F6-0B7A-32DFFC9013A8}"/>
              </a:ext>
            </a:extLst>
          </p:cNvPr>
          <p:cNvSpPr/>
          <p:nvPr/>
        </p:nvSpPr>
        <p:spPr>
          <a:xfrm>
            <a:off x="7967131" y="1070130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4A2573A3-3FFF-3BD7-2C2D-446C48ABF42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08926820-79E5-7409-B278-2946248B92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E681B9-FD95-B17D-4255-BDB0EB52165F}"/>
              </a:ext>
            </a:extLst>
          </p:cNvPr>
          <p:cNvSpPr txBox="1"/>
          <p:nvPr/>
        </p:nvSpPr>
        <p:spPr>
          <a:xfrm>
            <a:off x="8584963" y="4634866"/>
            <a:ext cx="3482297" cy="113877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17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7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sz="17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BA80610-69CD-88CC-8C00-35DE8ED775A5}"/>
              </a:ext>
            </a:extLst>
          </p:cNvPr>
          <p:cNvSpPr txBox="1"/>
          <p:nvPr/>
        </p:nvSpPr>
        <p:spPr>
          <a:xfrm>
            <a:off x="8585349" y="2565323"/>
            <a:ext cx="3478645" cy="147732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74BDEEC-451A-E571-1829-98AEF0B1CD2E}"/>
              </a:ext>
            </a:extLst>
          </p:cNvPr>
          <p:cNvSpPr txBox="1"/>
          <p:nvPr/>
        </p:nvSpPr>
        <p:spPr>
          <a:xfrm>
            <a:off x="8589001" y="1470804"/>
            <a:ext cx="3478645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赤プロットのうち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月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17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日に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該当するものは</a:t>
            </a:r>
            <a:r>
              <a:rPr lang="ja-JP" altLang="en-US" b="1">
                <a:solidFill>
                  <a:srgbClr val="FF0000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★</a:t>
            </a:r>
            <a:r>
              <a:rPr lang="ja-JP" altLang="en-US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で強調した</a:t>
            </a:r>
            <a:endParaRPr lang="en-US" altLang="ja-JP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D865B-FE4E-E490-881B-BE5C92C69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F8A04F-C1B9-8BA8-17A3-EA15FD143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とラジオゾンデの相関関係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つくば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7/12–22)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66B253A-E5FF-0629-4DED-30B644EF8915}"/>
              </a:ext>
            </a:extLst>
          </p:cNvPr>
          <p:cNvSpPr txBox="1"/>
          <p:nvPr/>
        </p:nvSpPr>
        <p:spPr>
          <a:xfrm>
            <a:off x="6242918" y="5691370"/>
            <a:ext cx="5841717" cy="92333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はラジオゾンデのデータ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(9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時・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21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分のデータを平均している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それに対応したエラーバーを作成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27FB74F-D83E-C83E-D850-2A6F64F83386}"/>
              </a:ext>
            </a:extLst>
          </p:cNvPr>
          <p:cNvSpPr txBox="1"/>
          <p:nvPr/>
        </p:nvSpPr>
        <p:spPr>
          <a:xfrm>
            <a:off x="769492" y="5638307"/>
            <a:ext cx="4776990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最寄りの館野ラジオゾンデの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F046BC-8756-92DA-7D1A-24B83B03EBC0}"/>
              </a:ext>
            </a:extLst>
          </p:cNvPr>
          <p:cNvSpPr txBox="1"/>
          <p:nvPr/>
        </p:nvSpPr>
        <p:spPr>
          <a:xfrm>
            <a:off x="8777293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461C9A-D2A8-DE30-1AF8-0E645EECCA4A}"/>
              </a:ext>
            </a:extLst>
          </p:cNvPr>
          <p:cNvSpPr/>
          <p:nvPr/>
        </p:nvSpPr>
        <p:spPr>
          <a:xfrm>
            <a:off x="3506205" y="1047195"/>
            <a:ext cx="5179590" cy="370552"/>
          </a:xfrm>
          <a:prstGeom prst="rect">
            <a:avLst/>
          </a:prstGeom>
          <a:solidFill>
            <a:schemeClr val="bg1"/>
          </a:solidFill>
          <a:ln w="222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ja-JP" altLang="en-US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　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|</a:t>
            </a:r>
            <a:r>
              <a:rPr lang="en-US" altLang="ja-JP" b="1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radiosonde</a:t>
            </a:r>
            <a:r>
              <a:rPr lang="ja-JP" altLang="ja-JP" b="1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 − MAX-DOAS| &gt; 0.5 cm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B4D32C59-80EB-953E-6599-8947CAAE9687}"/>
              </a:ext>
            </a:extLst>
          </p:cNvPr>
          <p:cNvSpPr/>
          <p:nvPr/>
        </p:nvSpPr>
        <p:spPr>
          <a:xfrm>
            <a:off x="3607482" y="1092781"/>
            <a:ext cx="288000" cy="288000"/>
          </a:xfrm>
          <a:prstGeom prst="ellipse">
            <a:avLst/>
          </a:prstGeom>
          <a:solidFill>
            <a:srgbClr val="F50000"/>
          </a:solidFill>
          <a:ln w="34925">
            <a:solidFill>
              <a:srgbClr val="333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F2412F0-D816-4880-5B88-2751C0B63E08}"/>
              </a:ext>
            </a:extLst>
          </p:cNvPr>
          <p:cNvSpPr txBox="1"/>
          <p:nvPr/>
        </p:nvSpPr>
        <p:spPr>
          <a:xfrm>
            <a:off x="2212945" y="104719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607643BF-AA6B-A9B4-C435-905F786A7A8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4419C522-0FD2-E8F2-DBF3-D83A3510A6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FFB0B4C-E8EF-F69C-1DEA-EE0920463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19" y="1649512"/>
            <a:ext cx="4516817" cy="394227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AECD9B9-91BA-2AD4-232F-F07525C50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764" y="1649511"/>
            <a:ext cx="4516817" cy="394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2625EA0-0C08-C01B-6EAF-8290111C5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6524895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7/12–22)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館野ラジオゾンデは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最近欠測気味？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F86854C-0201-6BE3-1107-4C55B428979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2ABC8AB-ECE0-FDD6-9E3E-5051DB41F99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0D4F421-6DC5-F33A-F1D2-818F811E6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6A2E7CE-28E0-F6C4-82B1-422176A5AE0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63AF270-6B68-9266-8CEA-1C15726A1A8C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9F9B54C-E59B-695A-7D72-DFBED70CE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2A90034-864A-FC71-044B-1E3D9668EB22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24B972AF-8014-332C-C110-DD28B9FA196F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78A01D0D-B565-B975-0259-E6BC9D13396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9A3ECCE-B2D1-2CEC-3F02-917A90B36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9CC6582-02B5-E2FF-6956-B2926BD905D5}"/>
              </a:ext>
            </a:extLst>
          </p:cNvPr>
          <p:cNvSpPr txBox="1"/>
          <p:nvPr/>
        </p:nvSpPr>
        <p:spPr>
          <a:xfrm>
            <a:off x="7809064" y="3895164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3E9F7D85-8D01-63EF-BE18-CEA3DE1011B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2BA03F9-E74C-FAFF-0F43-4A11D5B55A7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の時系列とメソ解析の時系列の比較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相関の確認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3D887AA6-790F-A01D-A046-FE092C86DF4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E2EAF73A-8F72-39EB-BCDD-B46F13169C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E66D945-B44F-6875-B2A2-05CD1070E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5747799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64CD074-FBA3-CE15-171F-43B6CCDDE3A3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4F8C594-7D8B-B00F-DB84-4D36638E4D7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A782F0A-E2D8-2AFC-58F2-E7D7CA2337C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BDD8B8-17B2-68CE-8497-7A6C04D93266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7FE9C8-1BC2-D00F-8B2B-0314B8E35104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6D8DC3A-41BF-1E9F-1BA8-695FFBE66CD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BE56C9DB-2C47-CB6D-D36B-937E95F23A2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969C947-9EAD-963D-5CC1-3E8F8368A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5752881" cy="59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1CE90C-DC7E-4127-7CC0-4C07B50E0362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4F5E05-618C-53C6-C6EF-3CE184BE55DA}"/>
              </a:ext>
            </a:extLst>
          </p:cNvPr>
          <p:cNvSpPr txBox="1"/>
          <p:nvPr/>
        </p:nvSpPr>
        <p:spPr>
          <a:xfrm>
            <a:off x="7822369" y="4705149"/>
            <a:ext cx="3578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秋田・館野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F8CEE194-14EA-5F8C-FC12-5970539E4F6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EB591E2-C4B3-C1DD-943D-4FDA67740FC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CC405C3-C841-0197-D723-D12EFE799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5768127" cy="59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0FD5FA2-D4BC-CF13-52A5-1A2D8BEEB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09" y="932330"/>
            <a:ext cx="10515979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4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24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24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24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(7/12–22)</a:t>
            </a:r>
            <a:endParaRPr kumimoji="1" lang="ja-JP" altLang="en-US" sz="24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013405" y="50214"/>
            <a:ext cx="3196604" cy="1077218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16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16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16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16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F6E08A08-95B6-4B52-E118-349052CD93A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796AA948-577B-57D2-5756-BC9D54E1B49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AAA5055-6B9C-8D3A-3346-B5BC75F02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088" y="1302660"/>
            <a:ext cx="8565792" cy="513947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(7/22)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5150209" y="6149748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E26EE3B-E78D-2647-88F2-74E6259E3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35" y="1302660"/>
            <a:ext cx="5139475" cy="513947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299E223-C081-F89B-3E0B-4B7A1D8C89FB}"/>
              </a:ext>
            </a:extLst>
          </p:cNvPr>
          <p:cNvSpPr txBox="1"/>
          <p:nvPr/>
        </p:nvSpPr>
        <p:spPr>
          <a:xfrm>
            <a:off x="149215" y="5641916"/>
            <a:ext cx="428187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時間からの変化量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7E2A841-A0E1-BFAE-CCB8-86E7956C165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F48D3FAE-0E85-A764-306C-33F1D8B5CE8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443E854-9EC6-3212-AA0B-CF9B389A9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734" y="1543360"/>
            <a:ext cx="7075258" cy="424515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(7/22)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4996C78-1242-EF10-D481-3869800CC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306420"/>
            <a:ext cx="7075257" cy="47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22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水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)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6406023" y="1204679"/>
            <a:ext cx="5120640" cy="52322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太平洋高気圧が非常に元気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9BD3B3-1706-ED5D-2EB3-11D96190A180}"/>
              </a:ext>
            </a:extLst>
          </p:cNvPr>
          <p:cNvSpPr txBox="1"/>
          <p:nvPr/>
        </p:nvSpPr>
        <p:spPr>
          <a:xfrm>
            <a:off x="6642565" y="5130101"/>
            <a:ext cx="4647556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不快指数が紫になっているのは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今年初めて見たかも？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4ADEFF1-7C26-DE31-7F9D-A474D644E5D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84858934-D807-5121-016C-324E11016F3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500C5585-449C-BEC6-D429-443CE973D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895" r="37844"/>
          <a:stretch>
            <a:fillRect/>
          </a:stretch>
        </p:blipFill>
        <p:spPr>
          <a:xfrm>
            <a:off x="975361" y="932329"/>
            <a:ext cx="4765326" cy="592567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2BD849D-1E2E-49EE-1BF3-2804BF011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343" y="2000250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25BE8D9-AF1F-C1E9-761E-7B880F4E7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7/22)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気温の上昇で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水蒸気量も多くなる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67E2E3DB-9FA9-0961-0EC9-CA68BA2FCD9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52DB9908-BF8B-4551-3E8F-96630873095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3234-B314-F0D2-ABB8-522D6594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CCF100E-6C33-76E1-DE10-226F43226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921798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954F6B5-ECF5-2A54-E4D8-D29457D13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 エラーバー有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7/22)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7890A2-A784-3295-7A41-E367FBE29B0D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58F3AA1-A4C2-ADF2-1A18-AE15A9B3D9A9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12989DF-0F1B-48FD-C152-D74997ADF06A}"/>
              </a:ext>
            </a:extLst>
          </p:cNvPr>
          <p:cNvSpPr txBox="1"/>
          <p:nvPr/>
        </p:nvSpPr>
        <p:spPr>
          <a:xfrm>
            <a:off x="9193228" y="3516013"/>
            <a:ext cx="2540308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エラーバーも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つけてみました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4F23F664-EFBF-E13B-3560-5156E672BB03}"/>
              </a:ext>
            </a:extLst>
          </p:cNvPr>
          <p:cNvSpPr/>
          <p:nvPr/>
        </p:nvSpPr>
        <p:spPr>
          <a:xfrm>
            <a:off x="5950041" y="-566771"/>
            <a:ext cx="450942" cy="444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8043CC5C-6DA3-3C7E-E208-393A5D505A7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33E7F00E-DA63-1DD1-1CB5-2445D4C73F0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1179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7/12–22)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207318" y="4177113"/>
            <a:ext cx="39978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水蒸気濃度は右肩上がり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しているように見える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DF008993-D597-0EB4-1076-5AC0CD3BF80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BDC4F86-D15B-4004-1D83-4BA62B7FEEF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3F8150-3C92-5850-5819-46D7C03FC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322571" cy="592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CBAB-4055-8031-091D-B04EBC5EF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36E61-C7C0-0825-3BFE-AE8AC736E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エラーバー有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7/12–22)</a:t>
            </a:r>
            <a:endParaRPr kumimoji="1" lang="ja-JP" altLang="en-US" sz="36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FC0696-C294-5C6C-A182-81BC944C936B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4E37E16E-CE1F-9A12-91DD-EF300F4D602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F6C7632-778C-86FE-B16B-6037B06CD3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8678040-6781-0503-DD31-B7B8AAFB0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32330"/>
            <a:ext cx="8322570" cy="592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7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47EEFBA-3C18-3E18-6F9E-885C62D65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9277377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7/22)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午後に少しばらついたが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日を通してそこまで差はない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557D7C0-4606-A22D-0B26-B422EFF162F3}"/>
              </a:ext>
            </a:extLst>
          </p:cNvPr>
          <p:cNvSpPr txBox="1"/>
          <p:nvPr/>
        </p:nvSpPr>
        <p:spPr>
          <a:xfrm>
            <a:off x="9029163" y="1381833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※1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方向以上出せない場合は折れ線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グラフは表示されない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D0C0B1E2-D945-EC98-6571-62283CB5C48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D5BA03FC-7DB5-F6BE-0D30-54414E8D8CD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6ADA573-30CF-5DB8-BF3B-51E91E0FD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62" y="932329"/>
            <a:ext cx="10675467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7/12–22)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3922663" y="3202666"/>
            <a:ext cx="4346667" cy="46166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豪雨イベントをもう一度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...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8E8BC738-CFCB-8D87-735D-B9A0464C74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2E6406A0-63E6-DCA1-A68E-42008D17DB8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/24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163207</TotalTime>
  <Words>1465</Words>
  <Application>Microsoft Macintosh PowerPoint</Application>
  <PresentationFormat>ワイド画面</PresentationFormat>
  <Paragraphs>265</Paragraphs>
  <Slides>25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4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千葉市の7月22日(水)の天気</vt:lpstr>
      <vt:lpstr>　MAX-DOASの時系列(千葉　7/22)</vt:lpstr>
      <vt:lpstr>　MAX-DOASの時系列 エラーバー有(千葉　7/22)</vt:lpstr>
      <vt:lpstr>　MAX-DOASの時系列(千葉 7/12–22)</vt:lpstr>
      <vt:lpstr>　MAX-DOASの時系列 エラーバー有(千葉 7/12–22)</vt:lpstr>
      <vt:lpstr>　MAX-DOASの水平方向の値の変動(千葉　7/22)</vt:lpstr>
      <vt:lpstr>　MAX-DOASの水平方向の値の変動(千葉　7/12–22)</vt:lpstr>
      <vt:lpstr>　MAX-DOASの時系列とメソ解析時系列(千葉　7/22)</vt:lpstr>
      <vt:lpstr>　MAX-DOASの時系列とメソ解析時系列 エラーバー有(千葉　7/22)</vt:lpstr>
      <vt:lpstr>　MAX-DOASとメソ解析とラジオゾンデの時系列(筑波　7/22)</vt:lpstr>
      <vt:lpstr>　MAX-DOASとメソ解析の相関関係(千葉　7/12–22)</vt:lpstr>
      <vt:lpstr>　MAX-DOASとメソ解析の相関関係(千葉　7/12–22)</vt:lpstr>
      <vt:lpstr>　MAX-DOASとラジオゾンデの相関関係(つくば　7/12–22)</vt:lpstr>
      <vt:lpstr>　メソ解析とラジオゾンデの可降水量の高度別時系列(筑波 7/12–22)</vt:lpstr>
      <vt:lpstr>　全国のメソ解析とラジオゾンデの可降水量の時系列(7/12–22)</vt:lpstr>
      <vt:lpstr>　全国のメソ解析とラジオゾンデの0–1 km部分可降水量の時系列(7/12–22)</vt:lpstr>
      <vt:lpstr>　全国のメソ解析とラジオゾンデの1– km部分可降水量の時系列(7/12–22)</vt:lpstr>
      <vt:lpstr>　全国のメソ解析とラジオゾンデの可降水量の相関関係(7/12–22)</vt:lpstr>
      <vt:lpstr>　全国のメソ解析とラジオゾンデの0–1 km部分可降水量の相関関係(7/12–22)</vt:lpstr>
      <vt:lpstr>　全国のメソ解析とラジオゾンデの1– km部分可降水量の相関関係(7/12–22)</vt:lpstr>
      <vt:lpstr>　全国のメソ解析0-1 km部分可降水量の変化量(7/12–22)</vt:lpstr>
      <vt:lpstr>　メソ解析下層水蒸気の変化と水蒸気場の様子(7/22)</vt:lpstr>
      <vt:lpstr>　千葉MAX-DOASの観測とメソ解析水蒸気場の様子(7/22)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476</cp:revision>
  <cp:lastPrinted>2024-08-13T03:58:27Z</cp:lastPrinted>
  <dcterms:created xsi:type="dcterms:W3CDTF">2024-02-12T06:17:38Z</dcterms:created>
  <dcterms:modified xsi:type="dcterms:W3CDTF">2026-07-23T09:23:46Z</dcterms:modified>
</cp:coreProperties>
</file>